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8" r:id="rId2"/>
    <p:sldId id="292" r:id="rId3"/>
    <p:sldId id="291" r:id="rId4"/>
    <p:sldId id="259" r:id="rId5"/>
    <p:sldId id="260" r:id="rId6"/>
    <p:sldId id="275" r:id="rId7"/>
    <p:sldId id="277" r:id="rId8"/>
    <p:sldId id="263" r:id="rId9"/>
    <p:sldId id="276" r:id="rId10"/>
    <p:sldId id="287" r:id="rId11"/>
    <p:sldId id="288" r:id="rId12"/>
    <p:sldId id="289" r:id="rId13"/>
    <p:sldId id="290" r:id="rId14"/>
    <p:sldId id="274" r:id="rId15"/>
    <p:sldId id="286" r:id="rId16"/>
    <p:sldId id="285" r:id="rId17"/>
    <p:sldId id="273" r:id="rId18"/>
    <p:sldId id="278" r:id="rId19"/>
    <p:sldId id="279" r:id="rId20"/>
    <p:sldId id="280" r:id="rId21"/>
    <p:sldId id="284" r:id="rId22"/>
    <p:sldId id="272" r:id="rId23"/>
    <p:sldId id="271" r:id="rId24"/>
    <p:sldId id="281" r:id="rId25"/>
    <p:sldId id="282" r:id="rId26"/>
    <p:sldId id="283" r:id="rId27"/>
    <p:sldId id="261" r:id="rId28"/>
    <p:sldId id="264" r:id="rId29"/>
    <p:sldId id="265" r:id="rId30"/>
    <p:sldId id="266" r:id="rId31"/>
    <p:sldId id="267" r:id="rId32"/>
    <p:sldId id="268" r:id="rId33"/>
    <p:sldId id="262" r:id="rId34"/>
    <p:sldId id="269" r:id="rId35"/>
    <p:sldId id="270" r:id="rId36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E4492-8720-490F-9190-6C8751EBCBEE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E6487A-9ACD-4C04-8454-B97E86ED639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66493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51642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</a:t>
            </a:r>
            <a:r>
              <a:rPr lang="hu-HU" baseline="0" dirty="0" err="1" smtClean="0"/>
              <a:t>Jokán</a:t>
            </a:r>
            <a:r>
              <a:rPr lang="hu-HU" baseline="0" dirty="0" smtClean="0"/>
              <a:t> Gergő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3213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</a:t>
            </a:r>
            <a:r>
              <a:rPr lang="hu-HU" baseline="0" dirty="0" err="1" smtClean="0"/>
              <a:t>Jokán</a:t>
            </a:r>
            <a:r>
              <a:rPr lang="hu-HU" baseline="0" dirty="0" smtClean="0"/>
              <a:t> Gergő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2409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</a:t>
            </a:r>
            <a:r>
              <a:rPr lang="hu-HU" baseline="0" dirty="0" err="1" smtClean="0"/>
              <a:t>Jokán</a:t>
            </a:r>
            <a:r>
              <a:rPr lang="hu-HU" baseline="0" dirty="0" smtClean="0"/>
              <a:t> Gergő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44597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</a:t>
            </a:r>
            <a:r>
              <a:rPr lang="hu-HU" baseline="0" dirty="0" err="1" smtClean="0"/>
              <a:t>Jokán</a:t>
            </a:r>
            <a:r>
              <a:rPr lang="hu-HU" baseline="0" dirty="0" smtClean="0"/>
              <a:t> Gergő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6409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</a:t>
            </a:r>
            <a:r>
              <a:rPr lang="hu-HU" baseline="0" dirty="0" err="1" smtClean="0"/>
              <a:t>Jokán</a:t>
            </a:r>
            <a:r>
              <a:rPr lang="hu-HU" baseline="0" dirty="0" smtClean="0"/>
              <a:t> Gergő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20411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</a:t>
            </a:r>
            <a:r>
              <a:rPr lang="hu-HU" baseline="0" dirty="0" err="1" smtClean="0"/>
              <a:t>Jokán</a:t>
            </a:r>
            <a:r>
              <a:rPr lang="hu-HU" baseline="0" dirty="0" smtClean="0"/>
              <a:t> Gergő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5927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90667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8690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Bodnár 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4308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Bodnár 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467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7808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Bodnár 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4829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</a:t>
            </a:r>
            <a:r>
              <a:rPr lang="hu-HU" baseline="0" dirty="0" err="1" smtClean="0"/>
              <a:t>Jokán</a:t>
            </a:r>
            <a:r>
              <a:rPr lang="hu-HU" baseline="0" dirty="0" smtClean="0"/>
              <a:t> Gergő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074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15343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50944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Bodnár 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03354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Bodnár 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533512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Bodnár 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23021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81964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57817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29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697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74273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45813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31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6841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32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6893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33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90889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34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103839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35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73503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6661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7542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Fekete Máté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814010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Bodnár 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266616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Bodnár 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131260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Készítette:</a:t>
            </a:r>
            <a:r>
              <a:rPr lang="hu-HU" baseline="0" dirty="0" smtClean="0"/>
              <a:t> Bodnár Dávid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E6487A-9ACD-4C04-8454-B97E86ED6399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4601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Kattintson ide az alcím mintájának szerkesztéséhez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070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1879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0039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7535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5350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72737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1298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7130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789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8169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1041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hu-HU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hu-HU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8E984-3460-4DDC-B9CB-413309E35F66}" type="datetimeFigureOut">
              <a:rPr lang="hu-HU" smtClean="0"/>
              <a:t>2022. 05. 01.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6A8EB-0677-48A4-9878-0CBCB2BF7F3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351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965" y="1845150"/>
            <a:ext cx="4618070" cy="2338171"/>
          </a:xfrm>
          <a:prstGeom prst="rect">
            <a:avLst/>
          </a:prstGeom>
        </p:spPr>
      </p:pic>
      <p:sp>
        <p:nvSpPr>
          <p:cNvPr id="7" name="Alcím 2"/>
          <p:cNvSpPr txBox="1">
            <a:spLocks/>
          </p:cNvSpPr>
          <p:nvPr/>
        </p:nvSpPr>
        <p:spPr>
          <a:xfrm>
            <a:off x="1607976" y="456309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b="1" dirty="0" smtClean="0">
                <a:solidFill>
                  <a:schemeClr val="bg1"/>
                </a:solidFill>
              </a:rPr>
              <a:t>TeaChat: „</a:t>
            </a:r>
            <a:r>
              <a:rPr lang="hu-HU" b="1" dirty="0" err="1" smtClean="0">
                <a:solidFill>
                  <a:schemeClr val="bg1"/>
                </a:solidFill>
              </a:rPr>
              <a:t>Teachers</a:t>
            </a:r>
            <a:r>
              <a:rPr lang="hu-HU" b="1" dirty="0" smtClean="0">
                <a:solidFill>
                  <a:schemeClr val="bg1"/>
                </a:solidFill>
              </a:rPr>
              <a:t> chat </a:t>
            </a:r>
            <a:r>
              <a:rPr lang="hu-HU" b="1" dirty="0" err="1" smtClean="0">
                <a:solidFill>
                  <a:schemeClr val="bg1"/>
                </a:solidFill>
              </a:rPr>
              <a:t>with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each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other</a:t>
            </a:r>
            <a:r>
              <a:rPr lang="hu-HU" b="1" dirty="0" smtClean="0">
                <a:solidFill>
                  <a:schemeClr val="bg1"/>
                </a:solidFill>
              </a:rPr>
              <a:t> during a tea </a:t>
            </a:r>
            <a:r>
              <a:rPr lang="hu-HU" b="1" dirty="0" err="1" smtClean="0">
                <a:solidFill>
                  <a:schemeClr val="bg1"/>
                </a:solidFill>
              </a:rPr>
              <a:t>break</a:t>
            </a:r>
            <a:r>
              <a:rPr lang="hu-HU" b="1" dirty="0" smtClean="0">
                <a:solidFill>
                  <a:schemeClr val="bg1"/>
                </a:solidFill>
              </a:rPr>
              <a:t>, and </a:t>
            </a:r>
            <a:r>
              <a:rPr lang="hu-HU" b="1" dirty="0" err="1" smtClean="0">
                <a:solidFill>
                  <a:schemeClr val="bg1"/>
                </a:solidFill>
              </a:rPr>
              <a:t>then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they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can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better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teach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at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school</a:t>
            </a:r>
            <a:r>
              <a:rPr lang="hu-HU" b="1" dirty="0" smtClean="0">
                <a:solidFill>
                  <a:schemeClr val="bg1"/>
                </a:solidFill>
              </a:rPr>
              <a:t>”.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6416351" y="1825625"/>
            <a:ext cx="4937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23653" y="3442452"/>
            <a:ext cx="5134708" cy="3055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792113" y="2335547"/>
            <a:ext cx="6185924" cy="305535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Cím 3"/>
          <p:cNvSpPr/>
          <p:nvPr/>
        </p:nvSpPr>
        <p:spPr>
          <a:xfrm>
            <a:off x="1067520" y="2369058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just">
              <a:lnSpc>
                <a:spcPct val="90000"/>
              </a:lnSpc>
              <a:buNone/>
            </a:pPr>
            <a:r>
              <a:rPr lang="hu-HU" sz="2800" b="1" spc="-1" dirty="0" smtClean="0">
                <a:solidFill>
                  <a:srgbClr val="FFFFFF"/>
                </a:solidFill>
                <a:latin typeface="Calibri Light"/>
              </a:rPr>
              <a:t>Kezdeti </a:t>
            </a:r>
            <a:r>
              <a:rPr lang="hu-HU" sz="2800" b="1" spc="-1" dirty="0" smtClean="0">
                <a:solidFill>
                  <a:srgbClr val="FFFFFF"/>
                </a:solidFill>
                <a:latin typeface="Calibri Light"/>
              </a:rPr>
              <a:t>design:</a:t>
            </a:r>
            <a:endParaRPr lang="hu-HU" sz="2800" b="1" spc="-1" dirty="0" smtClean="0">
              <a:solidFill>
                <a:srgbClr val="FFFFFF"/>
              </a:solidFill>
              <a:latin typeface="Calibri Light"/>
            </a:endParaRPr>
          </a:p>
          <a:p>
            <a:pPr algn="ctr">
              <a:lnSpc>
                <a:spcPct val="90000"/>
              </a:lnSpc>
              <a:buNone/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010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6416351" y="1825625"/>
            <a:ext cx="4937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705109" y="2369058"/>
            <a:ext cx="5105674" cy="387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067520" y="3503578"/>
            <a:ext cx="5291056" cy="27331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ím 3"/>
          <p:cNvSpPr/>
          <p:nvPr/>
        </p:nvSpPr>
        <p:spPr>
          <a:xfrm>
            <a:off x="1067520" y="2369058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just">
              <a:lnSpc>
                <a:spcPct val="90000"/>
              </a:lnSpc>
              <a:buNone/>
            </a:pPr>
            <a:r>
              <a:rPr lang="hu-HU" sz="2800" b="1" spc="-1" dirty="0" smtClean="0">
                <a:solidFill>
                  <a:srgbClr val="FFFFFF"/>
                </a:solidFill>
                <a:latin typeface="Calibri Light"/>
              </a:rPr>
              <a:t>Kezdeti </a:t>
            </a:r>
            <a:r>
              <a:rPr lang="hu-HU" sz="2800" b="1" spc="-1" dirty="0" smtClean="0">
                <a:solidFill>
                  <a:srgbClr val="FFFFFF"/>
                </a:solidFill>
                <a:latin typeface="Calibri Light"/>
              </a:rPr>
              <a:t>design:</a:t>
            </a:r>
            <a:endParaRPr lang="hu-HU" sz="2800" b="1" spc="-1" dirty="0" smtClean="0">
              <a:solidFill>
                <a:srgbClr val="FFFFFF"/>
              </a:solidFill>
              <a:latin typeface="Calibri Light"/>
            </a:endParaRPr>
          </a:p>
          <a:p>
            <a:pPr algn="ctr">
              <a:lnSpc>
                <a:spcPct val="90000"/>
              </a:lnSpc>
              <a:buNone/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030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6416351" y="1825625"/>
            <a:ext cx="4937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06335" y="1690688"/>
            <a:ext cx="3212612" cy="486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598568" y="1686248"/>
            <a:ext cx="3167649" cy="48233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ím 3"/>
          <p:cNvSpPr/>
          <p:nvPr/>
        </p:nvSpPr>
        <p:spPr>
          <a:xfrm>
            <a:off x="1067520" y="2369058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just">
              <a:lnSpc>
                <a:spcPct val="90000"/>
              </a:lnSpc>
              <a:buNone/>
            </a:pPr>
            <a:r>
              <a:rPr lang="hu-HU" sz="2800" b="1" spc="-1" dirty="0" smtClean="0">
                <a:solidFill>
                  <a:srgbClr val="FFFFFF"/>
                </a:solidFill>
                <a:latin typeface="Calibri Light"/>
              </a:rPr>
              <a:t>Kezdeti </a:t>
            </a:r>
            <a:r>
              <a:rPr lang="hu-HU" sz="2800" b="1" spc="-1" dirty="0" smtClean="0">
                <a:solidFill>
                  <a:srgbClr val="FFFFFF"/>
                </a:solidFill>
                <a:latin typeface="Calibri Light"/>
              </a:rPr>
              <a:t>design:</a:t>
            </a:r>
            <a:endParaRPr lang="hu-HU" sz="2800" b="1" spc="-1" dirty="0" smtClean="0">
              <a:solidFill>
                <a:srgbClr val="FFFFFF"/>
              </a:solidFill>
              <a:latin typeface="Calibri Light"/>
            </a:endParaRPr>
          </a:p>
          <a:p>
            <a:pPr algn="ctr">
              <a:lnSpc>
                <a:spcPct val="90000"/>
              </a:lnSpc>
              <a:buNone/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048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6416351" y="1825625"/>
            <a:ext cx="4937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64766" y="2900418"/>
            <a:ext cx="5816336" cy="337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357646" y="1825625"/>
            <a:ext cx="2880852" cy="437430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ím 3"/>
          <p:cNvSpPr/>
          <p:nvPr/>
        </p:nvSpPr>
        <p:spPr>
          <a:xfrm>
            <a:off x="1067520" y="2369058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just">
              <a:lnSpc>
                <a:spcPct val="90000"/>
              </a:lnSpc>
              <a:buNone/>
            </a:pPr>
            <a:r>
              <a:rPr lang="hu-HU" sz="2800" b="1" spc="-1" dirty="0" smtClean="0">
                <a:solidFill>
                  <a:srgbClr val="FFFFFF"/>
                </a:solidFill>
                <a:latin typeface="Calibri Light"/>
              </a:rPr>
              <a:t>Kezdeti </a:t>
            </a:r>
            <a:r>
              <a:rPr lang="hu-HU" sz="2800" b="1" spc="-1" dirty="0" smtClean="0">
                <a:solidFill>
                  <a:srgbClr val="FFFFFF"/>
                </a:solidFill>
                <a:latin typeface="Calibri Light"/>
              </a:rPr>
              <a:t>design:</a:t>
            </a:r>
            <a:endParaRPr lang="hu-HU" sz="2800" b="1" spc="-1" dirty="0" smtClean="0">
              <a:solidFill>
                <a:srgbClr val="FFFFFF"/>
              </a:solidFill>
              <a:latin typeface="Calibri Light"/>
            </a:endParaRPr>
          </a:p>
          <a:p>
            <a:pPr algn="ctr">
              <a:lnSpc>
                <a:spcPct val="90000"/>
              </a:lnSpc>
              <a:buNone/>
            </a:pP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432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199" y="1616744"/>
            <a:ext cx="5480641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hu-HU" b="1" dirty="0" err="1" smtClean="0">
                <a:solidFill>
                  <a:schemeClr val="bg1"/>
                </a:solidFill>
              </a:rPr>
              <a:t>app.blade.php</a:t>
            </a:r>
            <a:r>
              <a:rPr lang="hu-HU" b="1" dirty="0" smtClean="0">
                <a:solidFill>
                  <a:schemeClr val="bg1"/>
                </a:solidFill>
              </a:rPr>
              <a:t>	  x-</a:t>
            </a:r>
            <a:r>
              <a:rPr lang="hu-HU" b="1" dirty="0" err="1" smtClean="0">
                <a:solidFill>
                  <a:schemeClr val="bg1"/>
                </a:solidFill>
              </a:rPr>
              <a:t>app</a:t>
            </a:r>
            <a:r>
              <a:rPr lang="hu-HU" b="1" dirty="0" smtClean="0">
                <a:solidFill>
                  <a:schemeClr val="bg1"/>
                </a:solidFill>
              </a:rPr>
              <a:t>-</a:t>
            </a:r>
            <a:r>
              <a:rPr lang="hu-HU" b="1" dirty="0" err="1" smtClean="0">
                <a:solidFill>
                  <a:schemeClr val="bg1"/>
                </a:solidFill>
              </a:rPr>
              <a:t>layout</a:t>
            </a:r>
            <a:r>
              <a:rPr lang="hu-HU" b="1" dirty="0" smtClean="0">
                <a:solidFill>
                  <a:schemeClr val="bg1"/>
                </a:solidFill>
              </a:rPr>
              <a:t>;</a:t>
            </a:r>
          </a:p>
          <a:p>
            <a:pPr marL="0" indent="0" algn="just">
              <a:buNone/>
            </a:pPr>
            <a:endParaRPr lang="hu-HU" b="1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hu-HU" b="1" dirty="0" err="1" smtClean="0">
                <a:solidFill>
                  <a:schemeClr val="bg1"/>
                </a:solidFill>
              </a:rPr>
              <a:t>guest.blade.php</a:t>
            </a:r>
            <a:r>
              <a:rPr lang="hu-HU" b="1" dirty="0">
                <a:solidFill>
                  <a:schemeClr val="bg1"/>
                </a:solidFill>
              </a:rPr>
              <a:t>	 </a:t>
            </a:r>
            <a:r>
              <a:rPr lang="hu-HU" b="1" dirty="0" smtClean="0">
                <a:solidFill>
                  <a:schemeClr val="bg1"/>
                </a:solidFill>
              </a:rPr>
              <a:t> x-</a:t>
            </a:r>
            <a:r>
              <a:rPr lang="hu-HU" b="1" dirty="0" err="1" smtClean="0">
                <a:solidFill>
                  <a:schemeClr val="bg1"/>
                </a:solidFill>
              </a:rPr>
              <a:t>guest</a:t>
            </a:r>
            <a:r>
              <a:rPr lang="hu-HU" b="1" dirty="0" smtClean="0">
                <a:solidFill>
                  <a:schemeClr val="bg1"/>
                </a:solidFill>
              </a:rPr>
              <a:t>-</a:t>
            </a:r>
            <a:r>
              <a:rPr lang="hu-HU" b="1" dirty="0" err="1" smtClean="0">
                <a:solidFill>
                  <a:schemeClr val="bg1"/>
                </a:solidFill>
              </a:rPr>
              <a:t>layout</a:t>
            </a:r>
            <a:r>
              <a:rPr lang="hu-HU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318841" y="1530794"/>
            <a:ext cx="5479559" cy="49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959072" y="3522920"/>
            <a:ext cx="4350865" cy="29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Jobbra nyíl 5"/>
          <p:cNvSpPr/>
          <p:nvPr/>
        </p:nvSpPr>
        <p:spPr>
          <a:xfrm>
            <a:off x="3408943" y="2741572"/>
            <a:ext cx="368969" cy="271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1" name="Jobbra nyíl 10"/>
          <p:cNvSpPr/>
          <p:nvPr/>
        </p:nvSpPr>
        <p:spPr>
          <a:xfrm>
            <a:off x="3244514" y="1731637"/>
            <a:ext cx="368969" cy="2715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731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hu-HU" b="1" dirty="0" err="1" smtClean="0">
                <a:solidFill>
                  <a:schemeClr val="bg1"/>
                </a:solidFill>
              </a:rPr>
              <a:t>Welcome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smtClean="0">
                <a:solidFill>
                  <a:schemeClr val="bg1"/>
                </a:solidFill>
              </a:rPr>
              <a:t>oldal:</a:t>
            </a:r>
            <a:endParaRPr lang="hu-HU" b="1" dirty="0" smtClean="0">
              <a:solidFill>
                <a:schemeClr val="bg1"/>
              </a:solidFill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95148" y="2024526"/>
            <a:ext cx="7756047" cy="3953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8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hu-HU" b="1" dirty="0" smtClean="0">
                <a:solidFill>
                  <a:schemeClr val="bg1"/>
                </a:solidFill>
              </a:rPr>
              <a:t>Kezdőoldal:</a:t>
            </a:r>
          </a:p>
          <a:p>
            <a:pPr marL="0" indent="0" algn="just">
              <a:buNone/>
            </a:pPr>
            <a:endParaRPr lang="hu-HU" b="1" dirty="0" smtClean="0">
              <a:solidFill>
                <a:schemeClr val="bg1"/>
              </a:solidFill>
            </a:endParaRPr>
          </a:p>
          <a:p>
            <a:pPr algn="just"/>
            <a:r>
              <a:rPr lang="hu-HU" b="1" dirty="0" smtClean="0">
                <a:solidFill>
                  <a:schemeClr val="bg1"/>
                </a:solidFill>
              </a:rPr>
              <a:t>SQL lekérdezés;</a:t>
            </a:r>
          </a:p>
          <a:p>
            <a:pPr algn="just"/>
            <a:r>
              <a:rPr lang="hu-HU" b="1" dirty="0" err="1" smtClean="0">
                <a:solidFill>
                  <a:schemeClr val="bg1"/>
                </a:solidFill>
              </a:rPr>
              <a:t>Pagination</a:t>
            </a:r>
            <a:r>
              <a:rPr lang="hu-HU" b="1" dirty="0" smtClean="0">
                <a:solidFill>
                  <a:schemeClr val="bg1"/>
                </a:solidFill>
              </a:rPr>
              <a:t>;</a:t>
            </a:r>
          </a:p>
        </p:txBody>
      </p:sp>
      <p:pic>
        <p:nvPicPr>
          <p:cNvPr id="10" name="Tartalom helye 9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64" y="2304661"/>
            <a:ext cx="6099775" cy="2981756"/>
          </a:xfr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64" y="5493669"/>
            <a:ext cx="6099775" cy="42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1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hu-HU" b="1" dirty="0" smtClean="0">
                <a:solidFill>
                  <a:schemeClr val="bg1"/>
                </a:solidFill>
              </a:rPr>
              <a:t>Új poszt oldal:</a:t>
            </a:r>
          </a:p>
          <a:p>
            <a:pPr marL="0" indent="0" algn="just">
              <a:buNone/>
            </a:pPr>
            <a:endParaRPr lang="hu-HU" b="1" dirty="0" smtClean="0">
              <a:solidFill>
                <a:schemeClr val="bg1"/>
              </a:solidFill>
            </a:endParaRPr>
          </a:p>
          <a:p>
            <a:pPr algn="just"/>
            <a:r>
              <a:rPr lang="hu-HU" b="1" dirty="0" smtClean="0">
                <a:solidFill>
                  <a:schemeClr val="bg1"/>
                </a:solidFill>
              </a:rPr>
              <a:t>SQL beszúrás;</a:t>
            </a:r>
          </a:p>
          <a:p>
            <a:pPr algn="just"/>
            <a:r>
              <a:rPr lang="hu-HU" b="1" dirty="0" err="1" smtClean="0">
                <a:solidFill>
                  <a:schemeClr val="bg1"/>
                </a:solidFill>
              </a:rPr>
              <a:t>Validáció</a:t>
            </a:r>
            <a:r>
              <a:rPr lang="hu-HU" b="1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Tartalom helye 7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1984"/>
            <a:ext cx="5634135" cy="2974232"/>
          </a:xfrm>
        </p:spPr>
      </p:pic>
    </p:spTree>
    <p:extLst>
      <p:ext uri="{BB962C8B-B14F-4D97-AF65-F5344CB8AC3E}">
        <p14:creationId xmlns:p14="http://schemas.microsoft.com/office/powerpoint/2010/main" val="164794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7" name="Cím 35"/>
          <p:cNvSpPr/>
          <p:nvPr/>
        </p:nvSpPr>
        <p:spPr>
          <a:xfrm>
            <a:off x="1143000" y="1982520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 </a:t>
            </a:r>
            <a:r>
              <a:rPr lang="hu-HU" sz="2800" b="1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feltöltés:</a:t>
            </a:r>
            <a:endParaRPr lang="en-US" sz="2800" b="1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ím 36"/>
          <p:cNvSpPr/>
          <p:nvPr/>
        </p:nvSpPr>
        <p:spPr>
          <a:xfrm>
            <a:off x="1143000" y="2752920"/>
            <a:ext cx="4799880" cy="112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Profil: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Regisztráció utáni profilkép</a:t>
            </a:r>
            <a:endParaRPr lang="en-US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ím 37"/>
          <p:cNvSpPr/>
          <p:nvPr/>
        </p:nvSpPr>
        <p:spPr>
          <a:xfrm>
            <a:off x="1143000" y="4302000"/>
            <a:ext cx="4799880" cy="7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Előadás feltöltése, post írásakor, vagy szerkesztéskor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Kép 10"/>
          <p:cNvPicPr/>
          <p:nvPr/>
        </p:nvPicPr>
        <p:blipFill>
          <a:blip r:embed="rId4"/>
          <a:stretch/>
        </p:blipFill>
        <p:spPr>
          <a:xfrm>
            <a:off x="5943600" y="2972520"/>
            <a:ext cx="5898960" cy="1598760"/>
          </a:xfrm>
          <a:prstGeom prst="rect">
            <a:avLst/>
          </a:prstGeom>
          <a:ln w="0">
            <a:noFill/>
          </a:ln>
        </p:spPr>
      </p:pic>
      <p:sp>
        <p:nvSpPr>
          <p:cNvPr id="12" name="Cím 38"/>
          <p:cNvSpPr/>
          <p:nvPr/>
        </p:nvSpPr>
        <p:spPr>
          <a:xfrm>
            <a:off x="1143000" y="5486400"/>
            <a:ext cx="4799880" cy="7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Opcionális: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Az 1-es id a nem létező file 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8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8" name="Cím 31"/>
          <p:cNvSpPr/>
          <p:nvPr/>
        </p:nvSpPr>
        <p:spPr>
          <a:xfrm>
            <a:off x="1143000" y="1982520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 </a:t>
            </a:r>
            <a:r>
              <a:rPr lang="hu-HU" sz="2800" b="1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letöltés:</a:t>
            </a:r>
            <a:endParaRPr lang="en-US" sz="2800" b="1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ím 32"/>
          <p:cNvSpPr/>
          <p:nvPr/>
        </p:nvSpPr>
        <p:spPr>
          <a:xfrm>
            <a:off x="1143000" y="2752920"/>
            <a:ext cx="4799880" cy="112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FileNév alapján: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Profilképek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ím 33"/>
          <p:cNvSpPr/>
          <p:nvPr/>
        </p:nvSpPr>
        <p:spPr>
          <a:xfrm>
            <a:off x="1143000" y="4302000"/>
            <a:ext cx="4799880" cy="7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FileId alapján: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Post fileok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Kép 14"/>
          <p:cNvPicPr/>
          <p:nvPr/>
        </p:nvPicPr>
        <p:blipFill>
          <a:blip r:embed="rId4"/>
          <a:stretch/>
        </p:blipFill>
        <p:spPr>
          <a:xfrm>
            <a:off x="7315200" y="2702160"/>
            <a:ext cx="4551120" cy="39265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1302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Alcím 2"/>
          <p:cNvSpPr txBox="1">
            <a:spLocks/>
          </p:cNvSpPr>
          <p:nvPr/>
        </p:nvSpPr>
        <p:spPr>
          <a:xfrm>
            <a:off x="1524000" y="1894536"/>
            <a:ext cx="9144000" cy="2826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hu-HU" b="1" dirty="0" smtClean="0">
                <a:solidFill>
                  <a:schemeClr val="bg1"/>
                </a:solidFill>
              </a:rPr>
              <a:t>TeaChat: „</a:t>
            </a:r>
            <a:r>
              <a:rPr lang="hu-HU" b="1" dirty="0" err="1" smtClean="0">
                <a:solidFill>
                  <a:schemeClr val="bg1"/>
                </a:solidFill>
              </a:rPr>
              <a:t>Teachers</a:t>
            </a:r>
            <a:r>
              <a:rPr lang="hu-HU" b="1" dirty="0" smtClean="0">
                <a:solidFill>
                  <a:schemeClr val="bg1"/>
                </a:solidFill>
              </a:rPr>
              <a:t> chat </a:t>
            </a:r>
            <a:r>
              <a:rPr lang="hu-HU" b="1" dirty="0" err="1" smtClean="0">
                <a:solidFill>
                  <a:schemeClr val="bg1"/>
                </a:solidFill>
              </a:rPr>
              <a:t>with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each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other</a:t>
            </a:r>
            <a:r>
              <a:rPr lang="hu-HU" b="1" dirty="0" smtClean="0">
                <a:solidFill>
                  <a:schemeClr val="bg1"/>
                </a:solidFill>
              </a:rPr>
              <a:t> during a tea </a:t>
            </a:r>
            <a:r>
              <a:rPr lang="hu-HU" b="1" dirty="0" err="1" smtClean="0">
                <a:solidFill>
                  <a:schemeClr val="bg1"/>
                </a:solidFill>
              </a:rPr>
              <a:t>break</a:t>
            </a:r>
            <a:r>
              <a:rPr lang="hu-HU" b="1" dirty="0" smtClean="0">
                <a:solidFill>
                  <a:schemeClr val="bg1"/>
                </a:solidFill>
              </a:rPr>
              <a:t>, and </a:t>
            </a:r>
            <a:r>
              <a:rPr lang="hu-HU" b="1" dirty="0" err="1" smtClean="0">
                <a:solidFill>
                  <a:schemeClr val="bg1"/>
                </a:solidFill>
              </a:rPr>
              <a:t>then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they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can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better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teach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at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school</a:t>
            </a:r>
            <a:r>
              <a:rPr lang="hu-HU" b="1" dirty="0" smtClean="0">
                <a:solidFill>
                  <a:schemeClr val="bg1"/>
                </a:solidFill>
              </a:rPr>
              <a:t>”.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</a:p>
          <a:p>
            <a:pPr algn="ctr"/>
            <a:endParaRPr lang="hu-HU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hu-HU" dirty="0" smtClean="0">
                <a:solidFill>
                  <a:schemeClr val="bg1"/>
                </a:solidFill>
              </a:rPr>
              <a:t>Azaz:</a:t>
            </a:r>
            <a:br>
              <a:rPr lang="hu-HU" dirty="0" smtClean="0">
                <a:solidFill>
                  <a:schemeClr val="bg1"/>
                </a:solidFill>
              </a:rPr>
            </a:br>
            <a:r>
              <a:rPr lang="hu-HU" dirty="0" smtClean="0">
                <a:solidFill>
                  <a:schemeClr val="bg1"/>
                </a:solidFill>
              </a:rPr>
              <a:t>A tanárok a teaszünetben beszélgetnek egymással és ezáltal képesek jobban tanítani az iskolában.</a:t>
            </a:r>
          </a:p>
          <a:p>
            <a:pPr algn="ctr"/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21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7" name="Cím 40"/>
          <p:cNvSpPr/>
          <p:nvPr/>
        </p:nvSpPr>
        <p:spPr>
          <a:xfrm>
            <a:off x="1143000" y="1982520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Felhasználói </a:t>
            </a:r>
            <a:r>
              <a:rPr lang="hu-HU" sz="2800" b="1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oldal:</a:t>
            </a:r>
            <a:endParaRPr lang="en-US" sz="2800" b="1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ím 41"/>
          <p:cNvSpPr/>
          <p:nvPr/>
        </p:nvSpPr>
        <p:spPr>
          <a:xfrm>
            <a:off x="1143000" y="2762640"/>
            <a:ext cx="4799880" cy="112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Postok</a:t>
            </a:r>
            <a:endParaRPr lang="en-US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ím 42"/>
          <p:cNvSpPr/>
          <p:nvPr/>
        </p:nvSpPr>
        <p:spPr>
          <a:xfrm>
            <a:off x="1143000" y="3657600"/>
            <a:ext cx="4799880" cy="7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Commentek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Kép 10"/>
          <p:cNvPicPr/>
          <p:nvPr/>
        </p:nvPicPr>
        <p:blipFill>
          <a:blip r:embed="rId4"/>
          <a:stretch/>
        </p:blipFill>
        <p:spPr>
          <a:xfrm>
            <a:off x="7265160" y="2743200"/>
            <a:ext cx="4467960" cy="3665520"/>
          </a:xfrm>
          <a:prstGeom prst="rect">
            <a:avLst/>
          </a:prstGeom>
          <a:ln w="0">
            <a:noFill/>
          </a:ln>
        </p:spPr>
      </p:pic>
      <p:sp>
        <p:nvSpPr>
          <p:cNvPr id="12" name="Cím 43"/>
          <p:cNvSpPr/>
          <p:nvPr/>
        </p:nvSpPr>
        <p:spPr>
          <a:xfrm>
            <a:off x="1143000" y="4508640"/>
            <a:ext cx="4799880" cy="7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Felhasználó adatai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1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72000" y="1915278"/>
            <a:ext cx="7148715" cy="368368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artalom helye 2"/>
          <p:cNvSpPr>
            <a:spLocks noGrp="1"/>
          </p:cNvSpPr>
          <p:nvPr>
            <p:ph sz="half" idx="1"/>
          </p:nvPr>
        </p:nvSpPr>
        <p:spPr>
          <a:xfrm>
            <a:off x="677779" y="1915278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hu-HU" b="1" dirty="0" smtClean="0">
                <a:solidFill>
                  <a:schemeClr val="bg1"/>
                </a:solidFill>
              </a:rPr>
              <a:t>Saját profil </a:t>
            </a:r>
            <a:r>
              <a:rPr lang="hu-HU" b="1" dirty="0" smtClean="0">
                <a:solidFill>
                  <a:schemeClr val="bg1"/>
                </a:solidFill>
              </a:rPr>
              <a:t>oldal:</a:t>
            </a:r>
            <a:endParaRPr lang="hu-HU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35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hu-HU" b="1" dirty="0" smtClean="0">
                <a:solidFill>
                  <a:schemeClr val="bg1"/>
                </a:solidFill>
              </a:rPr>
              <a:t>Keresés oldal:</a:t>
            </a:r>
          </a:p>
          <a:p>
            <a:pPr marL="0" indent="0" algn="just">
              <a:buNone/>
            </a:pPr>
            <a:endParaRPr lang="hu-HU" b="1" dirty="0" smtClean="0">
              <a:solidFill>
                <a:schemeClr val="bg1"/>
              </a:solidFill>
            </a:endParaRPr>
          </a:p>
          <a:p>
            <a:pPr algn="just"/>
            <a:r>
              <a:rPr lang="hu-HU" b="1" dirty="0" smtClean="0">
                <a:solidFill>
                  <a:schemeClr val="bg1"/>
                </a:solidFill>
              </a:rPr>
              <a:t>SQL lekérdezés;</a:t>
            </a:r>
          </a:p>
          <a:p>
            <a:pPr algn="just"/>
            <a:r>
              <a:rPr lang="hu-HU" b="1" dirty="0" err="1" smtClean="0">
                <a:solidFill>
                  <a:schemeClr val="bg1"/>
                </a:solidFill>
              </a:rPr>
              <a:t>Validáció</a:t>
            </a:r>
            <a:r>
              <a:rPr lang="hu-HU" b="1" dirty="0">
                <a:solidFill>
                  <a:schemeClr val="bg1"/>
                </a:solidFill>
              </a:rPr>
              <a:t>;</a:t>
            </a:r>
            <a:endParaRPr lang="hu-HU" b="1" dirty="0" smtClean="0">
              <a:solidFill>
                <a:schemeClr val="bg1"/>
              </a:solidFill>
            </a:endParaRPr>
          </a:p>
          <a:p>
            <a:pPr algn="just"/>
            <a:r>
              <a:rPr lang="hu-HU" b="1" dirty="0" err="1" smtClean="0">
                <a:solidFill>
                  <a:schemeClr val="bg1"/>
                </a:solidFill>
              </a:rPr>
              <a:t>Jquery</a:t>
            </a:r>
            <a:r>
              <a:rPr lang="hu-HU" b="1" dirty="0" smtClean="0">
                <a:solidFill>
                  <a:schemeClr val="bg1"/>
                </a:solidFill>
              </a:rPr>
              <a:t> </a:t>
            </a:r>
            <a:r>
              <a:rPr lang="hu-HU" b="1" dirty="0" err="1" smtClean="0">
                <a:solidFill>
                  <a:schemeClr val="bg1"/>
                </a:solidFill>
              </a:rPr>
              <a:t>Datepicker</a:t>
            </a:r>
            <a:r>
              <a:rPr lang="hu-HU" b="1" dirty="0">
                <a:solidFill>
                  <a:schemeClr val="bg1"/>
                </a:solidFill>
              </a:rPr>
              <a:t>.</a:t>
            </a:r>
            <a:endParaRPr lang="hu-HU" b="1" dirty="0" smtClean="0">
              <a:solidFill>
                <a:schemeClr val="bg1"/>
              </a:solidFill>
            </a:endParaRPr>
          </a:p>
        </p:txBody>
      </p:sp>
      <p:sp>
        <p:nvSpPr>
          <p:cNvPr id="7" name="Tartalom helye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32653"/>
            <a:ext cx="5181600" cy="353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3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780062"/>
            <a:ext cx="5181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hu-HU" b="1" dirty="0" smtClean="0">
                <a:solidFill>
                  <a:schemeClr val="bg1"/>
                </a:solidFill>
              </a:rPr>
              <a:t>Elfelejtett jelszó:</a:t>
            </a:r>
          </a:p>
          <a:p>
            <a:pPr marL="0" indent="0" algn="just">
              <a:buNone/>
            </a:pPr>
            <a:endParaRPr lang="hu-HU" b="1" dirty="0" smtClean="0">
              <a:solidFill>
                <a:schemeClr val="bg1"/>
              </a:solidFill>
            </a:endParaRPr>
          </a:p>
          <a:p>
            <a:pPr algn="just"/>
            <a:r>
              <a:rPr lang="hu-HU" b="1" dirty="0" smtClean="0">
                <a:solidFill>
                  <a:schemeClr val="bg1"/>
                </a:solidFill>
              </a:rPr>
              <a:t>Teachat.remek3@gmail.com;</a:t>
            </a:r>
          </a:p>
          <a:p>
            <a:pPr algn="just"/>
            <a:r>
              <a:rPr lang="hu-HU" b="1" dirty="0" smtClean="0">
                <a:solidFill>
                  <a:schemeClr val="bg1"/>
                </a:solidFill>
              </a:rPr>
              <a:t>Google </a:t>
            </a:r>
            <a:r>
              <a:rPr lang="hu-HU" b="1" dirty="0" err="1" smtClean="0">
                <a:solidFill>
                  <a:schemeClr val="bg1"/>
                </a:solidFill>
              </a:rPr>
              <a:t>smtp</a:t>
            </a:r>
            <a:r>
              <a:rPr lang="hu-HU" b="1" dirty="0">
                <a:solidFill>
                  <a:schemeClr val="bg1"/>
                </a:solidFill>
              </a:rPr>
              <a:t>.</a:t>
            </a:r>
            <a:endParaRPr lang="hu-HU" b="1" dirty="0" smtClean="0">
              <a:solidFill>
                <a:schemeClr val="bg1"/>
              </a:solidFill>
            </a:endParaRPr>
          </a:p>
        </p:txBody>
      </p:sp>
      <p:pic>
        <p:nvPicPr>
          <p:cNvPr id="13" name="Tartalom helye 1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76" y="1950258"/>
            <a:ext cx="5181600" cy="2609174"/>
          </a:xfrm>
        </p:spPr>
      </p:pic>
    </p:spTree>
    <p:extLst>
      <p:ext uri="{BB962C8B-B14F-4D97-AF65-F5344CB8AC3E}">
        <p14:creationId xmlns:p14="http://schemas.microsoft.com/office/powerpoint/2010/main" val="105154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7" name="Cím 14"/>
          <p:cNvSpPr/>
          <p:nvPr/>
        </p:nvSpPr>
        <p:spPr>
          <a:xfrm>
            <a:off x="1143000" y="1982520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hu-HU" sz="2800" b="1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Jquery</a:t>
            </a: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800" b="1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Ajax</a:t>
            </a: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800" b="1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API:</a:t>
            </a:r>
            <a:endParaRPr lang="en-US" sz="2800" b="1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Kép 7"/>
          <p:cNvPicPr/>
          <p:nvPr/>
        </p:nvPicPr>
        <p:blipFill>
          <a:blip r:embed="rId4"/>
          <a:stretch/>
        </p:blipFill>
        <p:spPr>
          <a:xfrm>
            <a:off x="8214980" y="4408622"/>
            <a:ext cx="3741480" cy="1074960"/>
          </a:xfrm>
          <a:prstGeom prst="rect">
            <a:avLst/>
          </a:prstGeom>
          <a:ln w="0">
            <a:noFill/>
          </a:ln>
        </p:spPr>
      </p:pic>
      <p:sp>
        <p:nvSpPr>
          <p:cNvPr id="9" name="Cím 15"/>
          <p:cNvSpPr/>
          <p:nvPr/>
        </p:nvSpPr>
        <p:spPr>
          <a:xfrm>
            <a:off x="1143000" y="5029200"/>
            <a:ext cx="5942880" cy="84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Api kulcsok generálása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ím 16"/>
          <p:cNvSpPr/>
          <p:nvPr/>
        </p:nvSpPr>
        <p:spPr>
          <a:xfrm>
            <a:off x="1143000" y="2828160"/>
            <a:ext cx="3656880" cy="7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Cél: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Újratöltés nélküli műveletek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ím 17"/>
          <p:cNvSpPr/>
          <p:nvPr/>
        </p:nvSpPr>
        <p:spPr>
          <a:xfrm>
            <a:off x="1143000" y="3886200"/>
            <a:ext cx="5714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Api.php: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Route-ok létrehozása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Kép 11"/>
          <p:cNvPicPr/>
          <p:nvPr/>
        </p:nvPicPr>
        <p:blipFill>
          <a:blip r:embed="rId5"/>
          <a:stretch/>
        </p:blipFill>
        <p:spPr>
          <a:xfrm>
            <a:off x="5195660" y="3063008"/>
            <a:ext cx="6760800" cy="874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62387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13" name="Cím 19"/>
          <p:cNvSpPr/>
          <p:nvPr/>
        </p:nvSpPr>
        <p:spPr>
          <a:xfrm>
            <a:off x="1143000" y="1982520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hu-HU" sz="2800" b="1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GET:</a:t>
            </a:r>
            <a:endParaRPr lang="en-US" sz="2800" b="1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ím 21"/>
          <p:cNvSpPr/>
          <p:nvPr/>
        </p:nvSpPr>
        <p:spPr>
          <a:xfrm>
            <a:off x="1143000" y="2752920"/>
            <a:ext cx="6857280" cy="112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Válasz: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800" b="0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által kezelhető </a:t>
            </a:r>
            <a:r>
              <a:rPr lang="hu-HU" sz="2800" b="0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json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800" b="0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objektum</a:t>
            </a:r>
            <a:endParaRPr lang="en-US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Cím 22"/>
          <p:cNvSpPr/>
          <p:nvPr/>
        </p:nvSpPr>
        <p:spPr>
          <a:xfrm>
            <a:off x="1143000" y="4019760"/>
            <a:ext cx="5714280" cy="7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Authentikáció: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Háttérben api kulcsok segítségével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Kép 15"/>
          <p:cNvPicPr/>
          <p:nvPr/>
        </p:nvPicPr>
        <p:blipFill>
          <a:blip r:embed="rId4"/>
          <a:stretch/>
        </p:blipFill>
        <p:spPr>
          <a:xfrm>
            <a:off x="8131320" y="2610720"/>
            <a:ext cx="3484440" cy="21891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49977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7" name="Cím 23"/>
          <p:cNvSpPr/>
          <p:nvPr/>
        </p:nvSpPr>
        <p:spPr>
          <a:xfrm>
            <a:off x="1143000" y="1982520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 </a:t>
            </a:r>
            <a:r>
              <a:rPr lang="hu-HU" sz="2800" b="1" strike="noStrike" spc="-1" dirty="0" smtClean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POST:</a:t>
            </a:r>
            <a:endParaRPr lang="en-US" sz="2800" b="1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ím 24"/>
          <p:cNvSpPr/>
          <p:nvPr/>
        </p:nvSpPr>
        <p:spPr>
          <a:xfrm>
            <a:off x="1143000" y="2752920"/>
            <a:ext cx="6171480" cy="112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Design: Váltakozik a művelet, a jelenlegi állapot alapján</a:t>
            </a:r>
            <a:endParaRPr lang="en-US" sz="280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ím 25"/>
          <p:cNvSpPr/>
          <p:nvPr/>
        </p:nvSpPr>
        <p:spPr>
          <a:xfrm>
            <a:off x="1143000" y="4114800"/>
            <a:ext cx="5714280" cy="112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Authentikáció</a:t>
            </a:r>
            <a:r>
              <a:rPr lang="hu-HU" sz="280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Háttérben </a:t>
            </a:r>
            <a:r>
              <a:rPr lang="hu-HU" sz="2800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hu-HU" sz="280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kulcsok segítségével, és a </a:t>
            </a:r>
            <a:r>
              <a:rPr lang="hu-HU" sz="2800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Request</a:t>
            </a:r>
            <a:r>
              <a:rPr lang="hu-HU" sz="280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800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hu-HU" sz="280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függvényével</a:t>
            </a:r>
            <a:endParaRPr lang="en-US" sz="280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Kép 9"/>
          <p:cNvPicPr/>
          <p:nvPr/>
        </p:nvPicPr>
        <p:blipFill>
          <a:blip r:embed="rId4"/>
          <a:stretch/>
        </p:blipFill>
        <p:spPr>
          <a:xfrm>
            <a:off x="7543800" y="1644480"/>
            <a:ext cx="4380480" cy="49842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420218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smtClean="0">
                <a:solidFill>
                  <a:schemeClr val="bg1"/>
                </a:solidFill>
              </a:rPr>
              <a:t>Tesztelés:</a:t>
            </a:r>
            <a:endParaRPr lang="hu-HU" b="1" dirty="0">
              <a:solidFill>
                <a:schemeClr val="bg1"/>
              </a:solidFill>
            </a:endParaRPr>
          </a:p>
          <a:p>
            <a:endParaRPr lang="hu-HU" b="1" dirty="0" smtClean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2" name="Lekerekített téglalap 1"/>
          <p:cNvSpPr/>
          <p:nvPr/>
        </p:nvSpPr>
        <p:spPr>
          <a:xfrm>
            <a:off x="1033667" y="2706756"/>
            <a:ext cx="3210340" cy="17393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err="1" smtClean="0"/>
              <a:t>Feature</a:t>
            </a:r>
            <a:endParaRPr lang="hu-HU" sz="2800" b="1" dirty="0"/>
          </a:p>
        </p:txBody>
      </p:sp>
      <p:sp>
        <p:nvSpPr>
          <p:cNvPr id="5" name="Lekerekített téglalap 4"/>
          <p:cNvSpPr/>
          <p:nvPr/>
        </p:nvSpPr>
        <p:spPr>
          <a:xfrm>
            <a:off x="4779064" y="2706756"/>
            <a:ext cx="3210340" cy="17393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Unit</a:t>
            </a:r>
            <a:endParaRPr lang="hu-HU" sz="2800" b="1" dirty="0"/>
          </a:p>
        </p:txBody>
      </p:sp>
      <p:sp>
        <p:nvSpPr>
          <p:cNvPr id="6" name="Lekerekített téglalap 5"/>
          <p:cNvSpPr/>
          <p:nvPr/>
        </p:nvSpPr>
        <p:spPr>
          <a:xfrm>
            <a:off x="8410989" y="2706756"/>
            <a:ext cx="3210340" cy="17393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„</a:t>
            </a:r>
            <a:r>
              <a:rPr lang="hu-HU" sz="2800" b="1" dirty="0" err="1" smtClean="0"/>
              <a:t>PieceOfUsers</a:t>
            </a:r>
            <a:r>
              <a:rPr lang="hu-HU" sz="2800" b="1" dirty="0" smtClean="0"/>
              <a:t>”</a:t>
            </a:r>
            <a:endParaRPr lang="hu-HU" sz="2800" b="1" dirty="0"/>
          </a:p>
        </p:txBody>
      </p:sp>
    </p:spTree>
    <p:extLst>
      <p:ext uri="{BB962C8B-B14F-4D97-AF65-F5344CB8AC3E}">
        <p14:creationId xmlns:p14="http://schemas.microsoft.com/office/powerpoint/2010/main" val="303023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smtClean="0">
                <a:solidFill>
                  <a:schemeClr val="bg1"/>
                </a:solidFill>
              </a:rPr>
              <a:t>Tesztelés:</a:t>
            </a:r>
            <a:endParaRPr lang="hu-HU" b="1" dirty="0">
              <a:solidFill>
                <a:schemeClr val="bg1"/>
              </a:solidFill>
            </a:endParaRPr>
          </a:p>
          <a:p>
            <a:endParaRPr lang="hu-HU" b="1" dirty="0" smtClean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2" name="Lekerekített téglalap 1"/>
          <p:cNvSpPr/>
          <p:nvPr/>
        </p:nvSpPr>
        <p:spPr>
          <a:xfrm>
            <a:off x="1033667" y="2706756"/>
            <a:ext cx="3210340" cy="17393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err="1" smtClean="0"/>
              <a:t>Feature</a:t>
            </a:r>
            <a:endParaRPr lang="hu-HU" sz="2800" b="1" dirty="0"/>
          </a:p>
        </p:txBody>
      </p:sp>
      <p:sp>
        <p:nvSpPr>
          <p:cNvPr id="7" name="Téglalap 6"/>
          <p:cNvSpPr/>
          <p:nvPr/>
        </p:nvSpPr>
        <p:spPr>
          <a:xfrm>
            <a:off x="4865439" y="182562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test_login_page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hu-HU" dirty="0">
                <a:solidFill>
                  <a:srgbClr val="569CD6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'/login'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assertStatus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test_register_page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{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hu-HU" dirty="0">
                <a:solidFill>
                  <a:srgbClr val="569CD6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get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'/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register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assertStatus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200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567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smtClean="0">
                <a:solidFill>
                  <a:schemeClr val="bg1"/>
                </a:solidFill>
              </a:rPr>
              <a:t>Tesztelés:</a:t>
            </a:r>
            <a:endParaRPr lang="hu-HU" b="1" dirty="0">
              <a:solidFill>
                <a:schemeClr val="bg1"/>
              </a:solidFill>
            </a:endParaRPr>
          </a:p>
          <a:p>
            <a:endParaRPr lang="hu-HU" b="1" dirty="0" smtClean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7" name="Lekerekített téglalap 6"/>
          <p:cNvSpPr/>
          <p:nvPr/>
        </p:nvSpPr>
        <p:spPr>
          <a:xfrm>
            <a:off x="1049929" y="2706756"/>
            <a:ext cx="3210340" cy="17393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Unit</a:t>
            </a:r>
            <a:endParaRPr lang="hu-HU" sz="2800" b="1" dirty="0"/>
          </a:p>
        </p:txBody>
      </p:sp>
      <p:sp>
        <p:nvSpPr>
          <p:cNvPr id="8" name="Téglalap 7"/>
          <p:cNvSpPr/>
          <p:nvPr/>
        </p:nvSpPr>
        <p:spPr>
          <a:xfrm>
            <a:off x="4759034" y="1825625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test_database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569CD6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assertDatabaseHas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school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''</a:t>
            </a:r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]);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hu-HU" dirty="0" smtClean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test_if_seeder_works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569CD6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seed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569CD6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assertDatabaseHas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school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, [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'BGÉSZC Eötvös SZKI'</a:t>
            </a:r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]);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hu-HU" b="1" dirty="0" smtClean="0">
                <a:solidFill>
                  <a:schemeClr val="bg1"/>
                </a:solidFill>
              </a:rPr>
              <a:t>A program célja: </a:t>
            </a:r>
            <a:r>
              <a:rPr lang="hu-HU" dirty="0" smtClean="0">
                <a:solidFill>
                  <a:schemeClr val="bg1"/>
                </a:solidFill>
              </a:rPr>
              <a:t>Tanárok kölcsönös és nyilvános tapasztalat-, valamint eszmecseréje, fejlődése.</a:t>
            </a:r>
          </a:p>
          <a:p>
            <a:pPr algn="just"/>
            <a:r>
              <a:rPr lang="hu-HU" b="1" dirty="0">
                <a:solidFill>
                  <a:schemeClr val="bg1"/>
                </a:solidFill>
              </a:rPr>
              <a:t>Miért ez a téma?  </a:t>
            </a:r>
            <a:endParaRPr lang="hu-HU" dirty="0" smtClean="0">
              <a:solidFill>
                <a:schemeClr val="bg1"/>
              </a:solidFill>
            </a:endParaRPr>
          </a:p>
          <a:p>
            <a:pPr algn="just"/>
            <a:r>
              <a:rPr lang="hu-HU" b="1" dirty="0" smtClean="0">
                <a:solidFill>
                  <a:schemeClr val="bg1"/>
                </a:solidFill>
              </a:rPr>
              <a:t>A </a:t>
            </a:r>
            <a:r>
              <a:rPr lang="hu-HU" b="1" dirty="0">
                <a:solidFill>
                  <a:schemeClr val="bg1"/>
                </a:solidFill>
              </a:rPr>
              <a:t>program megtalálható: </a:t>
            </a:r>
            <a:r>
              <a:rPr lang="hu-HU" dirty="0">
                <a:solidFill>
                  <a:schemeClr val="bg1"/>
                </a:solidFill>
              </a:rPr>
              <a:t>http://remek3.elg-bp.edu.hu</a:t>
            </a:r>
            <a:r>
              <a:rPr lang="hu-HU" dirty="0" smtClean="0">
                <a:solidFill>
                  <a:schemeClr val="bg1"/>
                </a:solidFill>
              </a:rPr>
              <a:t>/</a:t>
            </a:r>
          </a:p>
          <a:p>
            <a:pPr algn="just"/>
            <a:r>
              <a:rPr lang="hu-HU" b="1" dirty="0">
                <a:solidFill>
                  <a:schemeClr val="bg1"/>
                </a:solidFill>
              </a:rPr>
              <a:t>A program nyelve: </a:t>
            </a:r>
            <a:r>
              <a:rPr lang="hu-HU" dirty="0">
                <a:solidFill>
                  <a:schemeClr val="bg1"/>
                </a:solidFill>
              </a:rPr>
              <a:t>Magyar.</a:t>
            </a:r>
            <a:endParaRPr lang="hu-HU" b="1" dirty="0">
              <a:solidFill>
                <a:schemeClr val="bg1"/>
              </a:solidFill>
            </a:endParaRPr>
          </a:p>
          <a:p>
            <a:r>
              <a:rPr lang="hu-HU" b="1" dirty="0" smtClean="0">
                <a:solidFill>
                  <a:schemeClr val="bg1"/>
                </a:solidFill>
              </a:rPr>
              <a:t>Tiszta Kód.</a:t>
            </a:r>
            <a:endParaRPr lang="hu-HU" b="1" dirty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</p:spTree>
    <p:extLst>
      <p:ext uri="{BB962C8B-B14F-4D97-AF65-F5344CB8AC3E}">
        <p14:creationId xmlns:p14="http://schemas.microsoft.com/office/powerpoint/2010/main" val="426442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smtClean="0">
                <a:solidFill>
                  <a:schemeClr val="bg1"/>
                </a:solidFill>
              </a:rPr>
              <a:t>Tesztelés:</a:t>
            </a:r>
            <a:endParaRPr lang="hu-HU" b="1" dirty="0">
              <a:solidFill>
                <a:schemeClr val="bg1"/>
              </a:solidFill>
            </a:endParaRPr>
          </a:p>
          <a:p>
            <a:endParaRPr lang="hu-HU" b="1" dirty="0" smtClean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7" name="Lekerekített téglalap 6"/>
          <p:cNvSpPr/>
          <p:nvPr/>
        </p:nvSpPr>
        <p:spPr>
          <a:xfrm>
            <a:off x="1049929" y="2706756"/>
            <a:ext cx="3210340" cy="17393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 smtClean="0"/>
              <a:t>Unit</a:t>
            </a:r>
            <a:endParaRPr lang="hu-HU" sz="2800" b="1" dirty="0"/>
          </a:p>
        </p:txBody>
      </p:sp>
      <p:sp>
        <p:nvSpPr>
          <p:cNvPr id="5" name="Téglalap 4"/>
          <p:cNvSpPr/>
          <p:nvPr/>
        </p:nvSpPr>
        <p:spPr>
          <a:xfrm>
            <a:off x="4471998" y="1904168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test_user_duplication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$user1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hu-HU" dirty="0" err="1">
                <a:solidFill>
                  <a:srgbClr val="4EC9B0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::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make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'Teszt Elek'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'email'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'tesztelek@gmail.com'</a:t>
            </a:r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]);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$user2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hu-HU" dirty="0" err="1">
                <a:solidFill>
                  <a:srgbClr val="4EC9B0"/>
                </a:solidFill>
                <a:latin typeface="Consolas" panose="020B0609020204030204" pitchFamily="49" charset="0"/>
              </a:rPr>
              <a:t>User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::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make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name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Proba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 Maria'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'email'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=&gt;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'probamaria@gmail.com'</a:t>
            </a:r>
            <a:endParaRPr lang="hu-HU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]);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569CD6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assertNotEquals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$user1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email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, </a:t>
            </a:r>
            <a:r>
              <a:rPr lang="hu-HU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hu-HU" dirty="0" smtClean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user2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email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8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smtClean="0">
                <a:solidFill>
                  <a:schemeClr val="bg1"/>
                </a:solidFill>
              </a:rPr>
              <a:t>Tesztelés:</a:t>
            </a:r>
            <a:endParaRPr lang="hu-HU" b="1" dirty="0">
              <a:solidFill>
                <a:schemeClr val="bg1"/>
              </a:solidFill>
            </a:endParaRPr>
          </a:p>
          <a:p>
            <a:endParaRPr lang="hu-HU" b="1" dirty="0" smtClean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7" name="Lekerekített téglalap 6"/>
          <p:cNvSpPr/>
          <p:nvPr/>
        </p:nvSpPr>
        <p:spPr>
          <a:xfrm>
            <a:off x="1049929" y="2706756"/>
            <a:ext cx="3210340" cy="17393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/>
              <a:t>„</a:t>
            </a:r>
            <a:r>
              <a:rPr lang="hu-HU" sz="2800" b="1" dirty="0" err="1"/>
              <a:t>PieceOfUsers</a:t>
            </a:r>
            <a:r>
              <a:rPr lang="hu-HU" sz="2800" b="1" dirty="0" smtClean="0"/>
              <a:t>”</a:t>
            </a:r>
            <a:endParaRPr lang="hu-HU" sz="2800" b="1" dirty="0"/>
          </a:p>
        </p:txBody>
      </p:sp>
      <p:sp>
        <p:nvSpPr>
          <p:cNvPr id="2" name="Téglalap 1"/>
          <p:cNvSpPr/>
          <p:nvPr/>
        </p:nvSpPr>
        <p:spPr>
          <a:xfrm>
            <a:off x="4759034" y="1825625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public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pieceOfUsers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 err="1">
                <a:solidFill>
                  <a:srgbClr val="4EC9B0"/>
                </a:solidFill>
                <a:latin typeface="Consolas" panose="020B0609020204030204" pitchFamily="49" charset="0"/>
              </a:rPr>
              <a:t>Request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req</a:t>
            </a:r>
            <a:r>
              <a:rPr lang="hu-HU" dirty="0" smtClean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piece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hu-HU" dirty="0">
                <a:solidFill>
                  <a:srgbClr val="4EC9B0"/>
                </a:solidFill>
                <a:latin typeface="Consolas" panose="020B0609020204030204" pitchFamily="49" charset="0"/>
              </a:rPr>
              <a:t>DB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::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select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DCDCAA"/>
                </a:solidFill>
                <a:latin typeface="Consolas" panose="020B0609020204030204" pitchFamily="49" charset="0"/>
              </a:rPr>
              <a:t>COUNT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(`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id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`) </a:t>
            </a:r>
            <a:r>
              <a:rPr lang="hu-HU" dirty="0" smtClean="0">
                <a:solidFill>
                  <a:srgbClr val="CE9178"/>
                </a:solidFill>
                <a:latin typeface="Consolas" panose="020B0609020204030204" pitchFamily="49" charset="0"/>
              </a:rPr>
              <a:t>	</a:t>
            </a:r>
            <a:r>
              <a:rPr lang="hu-HU" dirty="0" smtClean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hu-HU" dirty="0" smtClean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piece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hu-HU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users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;"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 err="1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count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piece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)==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jsonData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error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true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jsonData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errorText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"Nincs </a:t>
            </a:r>
            <a:r>
              <a:rPr lang="hu-HU" dirty="0" smtClean="0">
                <a:solidFill>
                  <a:srgbClr val="CE9178"/>
                </a:solidFill>
                <a:latin typeface="Consolas" panose="020B0609020204030204" pitchFamily="49" charset="0"/>
              </a:rPr>
              <a:t>	regisztrált 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felhasználónk!"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}</a:t>
            </a:r>
            <a:r>
              <a:rPr lang="hu-HU" dirty="0" err="1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jsonData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error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hu-HU" dirty="0" err="1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    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jsonData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pieceOfUsers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] = </a:t>
            </a:r>
            <a:r>
              <a:rPr lang="hu-HU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hu-HU" dirty="0" smtClean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piece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hu-HU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response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()-&gt;</a:t>
            </a:r>
            <a:r>
              <a:rPr lang="hu-HU" dirty="0" err="1">
                <a:solidFill>
                  <a:srgbClr val="DCDCAA"/>
                </a:solidFill>
                <a:latin typeface="Consolas" panose="020B0609020204030204" pitchFamily="49" charset="0"/>
              </a:rPr>
              <a:t>json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jsonData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    </a:t>
            </a:r>
            <a:r>
              <a:rPr lang="hu-HU" dirty="0" err="1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hu-HU" dirty="0" smtClean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hu-HU" dirty="0" err="1" smtClean="0">
                <a:solidFill>
                  <a:srgbClr val="DCDCAA"/>
                </a:solidFill>
                <a:latin typeface="Consolas" panose="020B0609020204030204" pitchFamily="49" charset="0"/>
              </a:rPr>
              <a:t>view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authors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,[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hu-HU" dirty="0" err="1">
                <a:solidFill>
                  <a:srgbClr val="CE9178"/>
                </a:solidFill>
                <a:latin typeface="Consolas" panose="020B0609020204030204" pitchFamily="49" charset="0"/>
              </a:rPr>
              <a:t>piece</a:t>
            </a:r>
            <a:r>
              <a:rPr lang="hu-HU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=&gt;</a:t>
            </a:r>
            <a:r>
              <a:rPr lang="hu-HU" dirty="0">
                <a:solidFill>
                  <a:srgbClr val="9CDCFE"/>
                </a:solidFill>
                <a:latin typeface="Consolas" panose="020B0609020204030204" pitchFamily="49" charset="0"/>
              </a:rPr>
              <a:t>$</a:t>
            </a:r>
            <a:r>
              <a:rPr lang="hu-HU" dirty="0" err="1">
                <a:solidFill>
                  <a:srgbClr val="9CDCFE"/>
                </a:solidFill>
                <a:latin typeface="Consolas" panose="020B0609020204030204" pitchFamily="49" charset="0"/>
              </a:rPr>
              <a:t>piece</a:t>
            </a:r>
            <a:r>
              <a:rPr lang="hu-HU" dirty="0" smtClean="0">
                <a:solidFill>
                  <a:srgbClr val="D4D4D4"/>
                </a:solidFill>
                <a:latin typeface="Consolas" panose="020B0609020204030204" pitchFamily="49" charset="0"/>
              </a:rPr>
              <a:t>]);</a:t>
            </a: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hu-HU" dirty="0">
                <a:solidFill>
                  <a:srgbClr val="D4D4D4"/>
                </a:solidFill>
                <a:latin typeface="Consolas" panose="020B0609020204030204" pitchFamily="49" charset="0"/>
              </a:rPr>
              <a:t>    }</a:t>
            </a:r>
            <a:endParaRPr lang="hu-H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smtClean="0">
                <a:solidFill>
                  <a:schemeClr val="bg1"/>
                </a:solidFill>
              </a:rPr>
              <a:t>Tesztelés:</a:t>
            </a:r>
            <a:endParaRPr lang="hu-HU" b="1" dirty="0">
              <a:solidFill>
                <a:schemeClr val="bg1"/>
              </a:solidFill>
            </a:endParaRPr>
          </a:p>
          <a:p>
            <a:endParaRPr lang="hu-HU" b="1" dirty="0" smtClean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7" name="Lekerekített téglalap 6"/>
          <p:cNvSpPr/>
          <p:nvPr/>
        </p:nvSpPr>
        <p:spPr>
          <a:xfrm>
            <a:off x="1049929" y="2706756"/>
            <a:ext cx="3210340" cy="17393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b="1" dirty="0"/>
              <a:t>„</a:t>
            </a:r>
            <a:r>
              <a:rPr lang="hu-HU" sz="2800" b="1" dirty="0" err="1"/>
              <a:t>PieceOfUsers</a:t>
            </a:r>
            <a:r>
              <a:rPr lang="hu-HU" sz="2800" b="1" dirty="0" smtClean="0"/>
              <a:t>”</a:t>
            </a:r>
            <a:endParaRPr lang="hu-HU" sz="2800" b="1" dirty="0"/>
          </a:p>
        </p:txBody>
      </p:sp>
      <p:pic>
        <p:nvPicPr>
          <p:cNvPr id="2050" name="Picture 2" descr="postm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98" y="2001513"/>
            <a:ext cx="7517146" cy="376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064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461731"/>
            <a:ext cx="5181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hu-HU" b="1" dirty="0" smtClean="0">
                <a:solidFill>
                  <a:schemeClr val="bg1"/>
                </a:solidFill>
              </a:rPr>
              <a:t>Dokumentáció:</a:t>
            </a:r>
          </a:p>
        </p:txBody>
      </p:sp>
      <p:pic>
        <p:nvPicPr>
          <p:cNvPr id="5" name="Tartalom helye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1576210"/>
            <a:ext cx="3104500" cy="4351338"/>
          </a:xfr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03" y="1576210"/>
            <a:ext cx="307459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9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hu-HU" b="1" dirty="0" smtClean="0">
                <a:solidFill>
                  <a:schemeClr val="bg1"/>
                </a:solidFill>
              </a:rPr>
              <a:t>Fejlesztési lehetőségek:</a:t>
            </a:r>
          </a:p>
          <a:p>
            <a:pPr algn="just"/>
            <a:r>
              <a:rPr lang="hu-HU" b="1" dirty="0" smtClean="0">
                <a:solidFill>
                  <a:schemeClr val="bg1"/>
                </a:solidFill>
              </a:rPr>
              <a:t>Mobil applikáció;</a:t>
            </a:r>
          </a:p>
          <a:p>
            <a:pPr algn="just"/>
            <a:r>
              <a:rPr lang="hu-HU" b="1" dirty="0" err="1" smtClean="0">
                <a:solidFill>
                  <a:schemeClr val="bg1"/>
                </a:solidFill>
              </a:rPr>
              <a:t>Admin</a:t>
            </a:r>
            <a:r>
              <a:rPr lang="hu-HU" b="1" dirty="0" smtClean="0">
                <a:solidFill>
                  <a:schemeClr val="bg1"/>
                </a:solidFill>
              </a:rPr>
              <a:t> felület;</a:t>
            </a:r>
          </a:p>
          <a:p>
            <a:pPr algn="just"/>
            <a:r>
              <a:rPr lang="hu-HU" b="1" smtClean="0">
                <a:solidFill>
                  <a:schemeClr val="bg1"/>
                </a:solidFill>
              </a:rPr>
              <a:t>Értesítések.</a:t>
            </a:r>
            <a:endParaRPr lang="hu-HU" b="1" dirty="0" smtClean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</p:spTree>
    <p:extLst>
      <p:ext uri="{BB962C8B-B14F-4D97-AF65-F5344CB8AC3E}">
        <p14:creationId xmlns:p14="http://schemas.microsoft.com/office/powerpoint/2010/main" val="411661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hu-HU" sz="4400" b="1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hu-HU" sz="4400" b="1" dirty="0" smtClean="0">
                <a:solidFill>
                  <a:schemeClr val="bg1"/>
                </a:solidFill>
              </a:rPr>
              <a:t>Köszönjük a megtisztelő figyelmet!</a:t>
            </a:r>
            <a:endParaRPr lang="hu-HU" sz="4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hu-HU" sz="4400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hu-HU" sz="4400" b="1" dirty="0" smtClean="0">
                <a:solidFill>
                  <a:schemeClr val="bg1"/>
                </a:solidFill>
              </a:rPr>
              <a:t>feketemate@elg-bp.edu.hu</a:t>
            </a:r>
            <a:br>
              <a:rPr lang="hu-HU" sz="4400" b="1" dirty="0" smtClean="0">
                <a:solidFill>
                  <a:schemeClr val="bg1"/>
                </a:solidFill>
              </a:rPr>
            </a:br>
            <a:r>
              <a:rPr lang="hu-HU" sz="4400" b="1" spc="-1" dirty="0" smtClean="0">
                <a:solidFill>
                  <a:srgbClr val="FFFFFF"/>
                </a:solidFill>
              </a:rPr>
              <a:t>bodnardavid@elg-bp.edu.hu</a:t>
            </a:r>
            <a:br>
              <a:rPr lang="hu-HU" sz="4400" b="1" spc="-1" dirty="0" smtClean="0">
                <a:solidFill>
                  <a:srgbClr val="FFFFFF"/>
                </a:solidFill>
              </a:rPr>
            </a:br>
            <a:r>
              <a:rPr lang="hu-HU" sz="4400" b="1" spc="-1" dirty="0" smtClean="0">
                <a:solidFill>
                  <a:srgbClr val="FFFFFF"/>
                </a:solidFill>
              </a:rPr>
              <a:t>jokangergo@elg-bp.edu.hu</a:t>
            </a:r>
            <a:endParaRPr lang="en-US" sz="4400" spc="-1" dirty="0">
              <a:latin typeface="Arial"/>
            </a:endParaRPr>
          </a:p>
          <a:p>
            <a:pPr marL="0" indent="0" algn="ctr">
              <a:buNone/>
            </a:pPr>
            <a:endParaRPr lang="hu-HU" sz="4400" b="1" dirty="0" smtClean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84" y="4574521"/>
            <a:ext cx="1143703" cy="89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3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4937449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smtClean="0">
                <a:solidFill>
                  <a:schemeClr val="bg1"/>
                </a:solidFill>
              </a:rPr>
              <a:t>Fejlesztői környezet:</a:t>
            </a:r>
          </a:p>
          <a:p>
            <a:pPr algn="just"/>
            <a:r>
              <a:rPr lang="hu-HU" dirty="0">
                <a:solidFill>
                  <a:schemeClr val="bg1"/>
                </a:solidFill>
              </a:rPr>
              <a:t>Visual </a:t>
            </a:r>
            <a:r>
              <a:rPr lang="hu-HU" dirty="0" err="1">
                <a:solidFill>
                  <a:schemeClr val="bg1"/>
                </a:solidFill>
              </a:rPr>
              <a:t>Studio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Code</a:t>
            </a:r>
            <a:r>
              <a:rPr lang="hu-HU" dirty="0">
                <a:solidFill>
                  <a:schemeClr val="bg1"/>
                </a:solidFill>
              </a:rPr>
              <a:t> (v1.63.2.) </a:t>
            </a:r>
            <a:r>
              <a:rPr lang="hu-HU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hu-HU" dirty="0" err="1">
                <a:solidFill>
                  <a:schemeClr val="bg1"/>
                </a:solidFill>
              </a:rPr>
              <a:t>Xampp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Control</a:t>
            </a:r>
            <a:r>
              <a:rPr lang="hu-HU" dirty="0">
                <a:solidFill>
                  <a:schemeClr val="bg1"/>
                </a:solidFill>
              </a:rPr>
              <a:t> Panel (v3.3.0.) </a:t>
            </a:r>
            <a:r>
              <a:rPr lang="hu-HU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hu-HU" dirty="0" err="1">
                <a:solidFill>
                  <a:schemeClr val="bg1"/>
                </a:solidFill>
              </a:rPr>
              <a:t>WinSCP</a:t>
            </a:r>
            <a:r>
              <a:rPr lang="hu-HU" dirty="0">
                <a:solidFill>
                  <a:schemeClr val="bg1"/>
                </a:solidFill>
              </a:rPr>
              <a:t> (v5.19.5</a:t>
            </a:r>
            <a:r>
              <a:rPr lang="hu-HU" dirty="0" smtClean="0">
                <a:solidFill>
                  <a:schemeClr val="bg1"/>
                </a:solidFill>
              </a:rPr>
              <a:t>.).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6416351" y="1825625"/>
            <a:ext cx="4937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hu-HU" b="1" dirty="0" smtClean="0">
                <a:solidFill>
                  <a:schemeClr val="bg1"/>
                </a:solidFill>
              </a:rPr>
              <a:t>Programnyelvek, </a:t>
            </a:r>
            <a:r>
              <a:rPr lang="hu-HU" b="1" dirty="0" err="1" smtClean="0">
                <a:solidFill>
                  <a:schemeClr val="bg1"/>
                </a:solidFill>
              </a:rPr>
              <a:t>kiegésztők</a:t>
            </a:r>
            <a:r>
              <a:rPr lang="hu-HU" b="1" dirty="0" smtClean="0">
                <a:solidFill>
                  <a:schemeClr val="bg1"/>
                </a:solidFill>
              </a:rPr>
              <a:t>: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Html 5</a:t>
            </a:r>
            <a:r>
              <a:rPr lang="hu-HU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hu-HU" dirty="0" smtClean="0">
                <a:solidFill>
                  <a:schemeClr val="bg1"/>
                </a:solidFill>
              </a:rPr>
              <a:t>L</a:t>
            </a:r>
            <a:r>
              <a:rPr lang="en-US" dirty="0" err="1" smtClean="0">
                <a:solidFill>
                  <a:schemeClr val="bg1"/>
                </a:solidFill>
              </a:rPr>
              <a:t>aravel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v8.79.0 (PHP v8.1.1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r>
              <a:rPr lang="hu-HU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en-US" dirty="0" err="1" smtClean="0">
                <a:solidFill>
                  <a:schemeClr val="bg1"/>
                </a:solidFill>
              </a:rPr>
              <a:t>Laravel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Breeze starter </a:t>
            </a:r>
            <a:r>
              <a:rPr lang="en-US" dirty="0" smtClean="0">
                <a:solidFill>
                  <a:schemeClr val="bg1"/>
                </a:solidFill>
              </a:rPr>
              <a:t>kit</a:t>
            </a:r>
            <a:r>
              <a:rPr lang="hu-HU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en-US" dirty="0" err="1" smtClean="0">
                <a:solidFill>
                  <a:schemeClr val="bg1"/>
                </a:solidFill>
              </a:rPr>
              <a:t>tailwindcss</a:t>
            </a:r>
            <a:r>
              <a:rPr lang="en-US" dirty="0" smtClean="0">
                <a:solidFill>
                  <a:schemeClr val="bg1"/>
                </a:solidFill>
              </a:rPr>
              <a:t> v3.0.13</a:t>
            </a:r>
            <a:r>
              <a:rPr lang="hu-HU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en-US" dirty="0" smtClean="0">
                <a:solidFill>
                  <a:schemeClr val="bg1"/>
                </a:solidFill>
              </a:rPr>
              <a:t>jQuery 3.4.1</a:t>
            </a:r>
            <a:r>
              <a:rPr lang="hu-HU" dirty="0" smtClean="0">
                <a:solidFill>
                  <a:schemeClr val="bg1"/>
                </a:solidFill>
              </a:rPr>
              <a:t>, </a:t>
            </a:r>
          </a:p>
          <a:p>
            <a:pPr algn="just"/>
            <a:r>
              <a:rPr lang="en-US" dirty="0" err="1" smtClean="0">
                <a:solidFill>
                  <a:schemeClr val="bg1"/>
                </a:solidFill>
              </a:rPr>
              <a:t>AlpineJs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3.4.2.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91800" cy="4351338"/>
          </a:xfrm>
        </p:spPr>
        <p:txBody>
          <a:bodyPr/>
          <a:lstStyle/>
          <a:p>
            <a:pPr marL="0" indent="0">
              <a:buNone/>
            </a:pPr>
            <a:r>
              <a:rPr lang="hu-HU" b="1" dirty="0" smtClean="0">
                <a:solidFill>
                  <a:schemeClr val="bg1"/>
                </a:solidFill>
              </a:rPr>
              <a:t>A szerver adatai: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A </a:t>
            </a:r>
            <a:r>
              <a:rPr lang="hu-HU" dirty="0">
                <a:solidFill>
                  <a:schemeClr val="bg1"/>
                </a:solidFill>
              </a:rPr>
              <a:t>szerveren </a:t>
            </a:r>
            <a:r>
              <a:rPr lang="hu-HU" dirty="0" err="1">
                <a:solidFill>
                  <a:schemeClr val="bg1"/>
                </a:solidFill>
              </a:rPr>
              <a:t>Debian</a:t>
            </a:r>
            <a:r>
              <a:rPr lang="hu-HU" dirty="0">
                <a:solidFill>
                  <a:schemeClr val="bg1"/>
                </a:solidFill>
              </a:rPr>
              <a:t> Linux 11. operációs rendszer fut.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A </a:t>
            </a:r>
            <a:r>
              <a:rPr lang="hu-HU" dirty="0">
                <a:solidFill>
                  <a:schemeClr val="bg1"/>
                </a:solidFill>
              </a:rPr>
              <a:t>kernel verziószáma: 5.10.0.</a:t>
            </a:r>
          </a:p>
          <a:p>
            <a:r>
              <a:rPr lang="hu-HU" dirty="0" smtClean="0">
                <a:solidFill>
                  <a:schemeClr val="bg1"/>
                </a:solidFill>
              </a:rPr>
              <a:t>Szerver </a:t>
            </a:r>
            <a:r>
              <a:rPr lang="hu-HU" dirty="0">
                <a:solidFill>
                  <a:schemeClr val="bg1"/>
                </a:solidFill>
              </a:rPr>
              <a:t>API</a:t>
            </a:r>
            <a:r>
              <a:rPr lang="hu-HU" dirty="0" smtClean="0">
                <a:solidFill>
                  <a:schemeClr val="bg1"/>
                </a:solidFill>
              </a:rPr>
              <a:t>: </a:t>
            </a:r>
            <a:r>
              <a:rPr lang="hu-HU" dirty="0" err="1" smtClean="0">
                <a:solidFill>
                  <a:schemeClr val="bg1"/>
                </a:solidFill>
              </a:rPr>
              <a:t>Apache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2.0.</a:t>
            </a:r>
          </a:p>
          <a:p>
            <a:r>
              <a:rPr lang="hu-HU" dirty="0" err="1" smtClean="0">
                <a:solidFill>
                  <a:schemeClr val="bg1"/>
                </a:solidFill>
              </a:rPr>
              <a:t>Apache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verziószám: 2.4.52.</a:t>
            </a:r>
          </a:p>
          <a:p>
            <a:r>
              <a:rPr lang="hu-HU" dirty="0" err="1" smtClean="0">
                <a:solidFill>
                  <a:schemeClr val="bg1"/>
                </a:solidFill>
              </a:rPr>
              <a:t>mySql</a:t>
            </a:r>
            <a:r>
              <a:rPr lang="hu-HU" dirty="0" smtClean="0">
                <a:solidFill>
                  <a:schemeClr val="bg1"/>
                </a:solidFill>
              </a:rPr>
              <a:t> </a:t>
            </a:r>
            <a:r>
              <a:rPr lang="hu-HU" dirty="0">
                <a:solidFill>
                  <a:schemeClr val="bg1"/>
                </a:solidFill>
              </a:rPr>
              <a:t>verziószám: 8.1.1.</a:t>
            </a:r>
          </a:p>
          <a:p>
            <a:pPr marL="0" indent="0"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6416351" y="1825625"/>
            <a:ext cx="4937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33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algn="just"/>
            <a:r>
              <a:rPr lang="hu-HU" b="1" dirty="0" smtClean="0">
                <a:solidFill>
                  <a:schemeClr val="bg1"/>
                </a:solidFill>
              </a:rPr>
              <a:t>Csoportmunka;</a:t>
            </a:r>
            <a:endParaRPr lang="hu-HU" b="1" dirty="0" smtClean="0">
              <a:solidFill>
                <a:schemeClr val="bg1"/>
              </a:solidFill>
            </a:endParaRPr>
          </a:p>
          <a:p>
            <a:pPr algn="just"/>
            <a:r>
              <a:rPr lang="hu-HU" b="1" dirty="0" err="1" smtClean="0">
                <a:solidFill>
                  <a:schemeClr val="bg1"/>
                </a:solidFill>
              </a:rPr>
              <a:t>Git</a:t>
            </a:r>
            <a:r>
              <a:rPr lang="hu-HU" b="1" dirty="0" smtClean="0">
                <a:solidFill>
                  <a:schemeClr val="bg1"/>
                </a:solidFill>
              </a:rPr>
              <a:t>;</a:t>
            </a:r>
            <a:endParaRPr lang="hu-HU" b="1" dirty="0">
              <a:solidFill>
                <a:schemeClr val="bg1"/>
              </a:solidFill>
            </a:endParaRPr>
          </a:p>
          <a:p>
            <a:pPr algn="just"/>
            <a:r>
              <a:rPr lang="hu-HU" b="1" dirty="0" err="1" smtClean="0">
                <a:solidFill>
                  <a:schemeClr val="bg1"/>
                </a:solidFill>
              </a:rPr>
              <a:t>Kommunikácó</a:t>
            </a:r>
            <a:r>
              <a:rPr lang="hu-HU" b="1" dirty="0" smtClean="0">
                <a:solidFill>
                  <a:schemeClr val="bg1"/>
                </a:solidFill>
              </a:rPr>
              <a:t>.</a:t>
            </a:r>
            <a:endParaRPr lang="hu-HU" b="1" dirty="0" smtClean="0">
              <a:solidFill>
                <a:schemeClr val="bg1"/>
              </a:solidFill>
            </a:endParaRPr>
          </a:p>
        </p:txBody>
      </p:sp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27" y="4202280"/>
            <a:ext cx="1781426" cy="1781426"/>
          </a:xfrm>
          <a:prstGeom prst="rect">
            <a:avLst/>
          </a:prstGeom>
        </p:spPr>
      </p:pic>
      <p:sp>
        <p:nvSpPr>
          <p:cNvPr id="5" name="AutoShape 2" descr="3 - Logo Mark - Design - Codeberg.org"/>
          <p:cNvSpPr>
            <a:spLocks noChangeAspect="1" noChangeArrowheads="1"/>
          </p:cNvSpPr>
          <p:nvPr/>
        </p:nvSpPr>
        <p:spPr bwMode="auto">
          <a:xfrm>
            <a:off x="155575" y="-852488"/>
            <a:ext cx="17907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37" y="2219294"/>
            <a:ext cx="1782000" cy="17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AutoShape 2" descr="3 - Logo Mark - Design - Codeberg.org"/>
          <p:cNvSpPr>
            <a:spLocks noChangeAspect="1" noChangeArrowheads="1"/>
          </p:cNvSpPr>
          <p:nvPr/>
        </p:nvSpPr>
        <p:spPr bwMode="auto">
          <a:xfrm>
            <a:off x="155575" y="-852488"/>
            <a:ext cx="17907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9" name="Cím 28"/>
          <p:cNvSpPr/>
          <p:nvPr/>
        </p:nvSpPr>
        <p:spPr>
          <a:xfrm>
            <a:off x="1143000" y="2752920"/>
            <a:ext cx="6171480" cy="1122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 dirty="0" err="1">
                <a:solidFill>
                  <a:srgbClr val="FFFFFF"/>
                </a:solidFill>
                <a:ea typeface="Source Han Sans CN"/>
              </a:rPr>
              <a:t>Fork</a:t>
            </a:r>
            <a:r>
              <a:rPr lang="hu-HU" sz="2800" b="1" strike="noStrike" spc="-1" dirty="0">
                <a:solidFill>
                  <a:srgbClr val="FFFFFF"/>
                </a:solidFill>
                <a:ea typeface="Source Han Sans CN"/>
              </a:rPr>
              <a:t>:</a:t>
            </a:r>
            <a:r>
              <a:rPr lang="hu-HU" sz="2800" b="0" strike="noStrike" spc="-1" dirty="0">
                <a:solidFill>
                  <a:srgbClr val="FFFFFF"/>
                </a:solidFill>
                <a:ea typeface="Source Han Sans CN"/>
              </a:rPr>
              <a:t> Saját, egyedi verzió</a:t>
            </a:r>
            <a:endParaRPr lang="en-US" sz="2800" b="0" strike="noStrike" spc="-1" dirty="0"/>
          </a:p>
        </p:txBody>
      </p:sp>
      <p:sp>
        <p:nvSpPr>
          <p:cNvPr id="10" name="Cím 29"/>
          <p:cNvSpPr/>
          <p:nvPr/>
        </p:nvSpPr>
        <p:spPr>
          <a:xfrm>
            <a:off x="1143000" y="4302000"/>
            <a:ext cx="5714280" cy="7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 dirty="0" err="1">
                <a:solidFill>
                  <a:srgbClr val="FFFFFF"/>
                </a:solidFill>
                <a:ea typeface="Source Han Sans CN"/>
              </a:rPr>
              <a:t>Pull</a:t>
            </a:r>
            <a:r>
              <a:rPr lang="hu-HU" sz="2800" b="1" strike="noStrike" spc="-1" dirty="0">
                <a:solidFill>
                  <a:srgbClr val="FFFFFF"/>
                </a:solidFill>
                <a:ea typeface="Source Han Sans CN"/>
              </a:rPr>
              <a:t> </a:t>
            </a:r>
            <a:r>
              <a:rPr lang="hu-HU" sz="2800" b="1" strike="noStrike" spc="-1" dirty="0" err="1">
                <a:solidFill>
                  <a:srgbClr val="FFFFFF"/>
                </a:solidFill>
                <a:ea typeface="Source Han Sans CN"/>
              </a:rPr>
              <a:t>request</a:t>
            </a:r>
            <a:r>
              <a:rPr lang="hu-HU" sz="2800" b="1" strike="noStrike" spc="-1" dirty="0">
                <a:solidFill>
                  <a:srgbClr val="FFFFFF"/>
                </a:solidFill>
                <a:ea typeface="Source Han Sans CN"/>
              </a:rPr>
              <a:t>:</a:t>
            </a:r>
            <a:r>
              <a:rPr lang="hu-HU" sz="2800" b="0" strike="noStrike" spc="-1" dirty="0">
                <a:solidFill>
                  <a:srgbClr val="FFFFFF"/>
                </a:solidFill>
                <a:ea typeface="Source Han Sans CN"/>
              </a:rPr>
              <a:t> </a:t>
            </a:r>
            <a:r>
              <a:rPr lang="hu-HU" sz="2800" b="0" strike="noStrike" spc="-1" dirty="0" smtClean="0">
                <a:solidFill>
                  <a:srgbClr val="FFFFFF"/>
                </a:solidFill>
                <a:ea typeface="Source Han Sans CN"/>
              </a:rPr>
              <a:t>Befejezett</a:t>
            </a:r>
          </a:p>
          <a:p>
            <a:pPr>
              <a:lnSpc>
                <a:spcPct val="90000"/>
              </a:lnSpc>
              <a:buClr>
                <a:srgbClr val="FFFFFF"/>
              </a:buClr>
              <a:buSzPct val="45000"/>
            </a:pPr>
            <a:r>
              <a:rPr lang="hu-HU" sz="2800" b="0" strike="noStrike" spc="-1" dirty="0" smtClean="0">
                <a:solidFill>
                  <a:srgbClr val="FFFFFF"/>
                </a:solidFill>
                <a:ea typeface="Source Han Sans CN"/>
              </a:rPr>
              <a:t>munkaszakasz </a:t>
            </a:r>
            <a:r>
              <a:rPr lang="hu-HU" sz="2800" b="0" strike="noStrike" spc="-1" dirty="0">
                <a:solidFill>
                  <a:srgbClr val="FFFFFF"/>
                </a:solidFill>
                <a:ea typeface="Source Han Sans CN"/>
              </a:rPr>
              <a:t>beolvasztása</a:t>
            </a:r>
            <a:endParaRPr lang="en-US" sz="2800" b="0" strike="noStrike" spc="-1" dirty="0"/>
          </a:p>
        </p:txBody>
      </p:sp>
      <p:pic>
        <p:nvPicPr>
          <p:cNvPr id="11" name="Kép 10"/>
          <p:cNvPicPr/>
          <p:nvPr/>
        </p:nvPicPr>
        <p:blipFill>
          <a:blip r:embed="rId4"/>
          <a:stretch/>
        </p:blipFill>
        <p:spPr>
          <a:xfrm>
            <a:off x="5943600" y="2587320"/>
            <a:ext cx="5883120" cy="4015440"/>
          </a:xfrm>
          <a:prstGeom prst="rect">
            <a:avLst/>
          </a:prstGeom>
          <a:ln w="0">
            <a:noFill/>
          </a:ln>
        </p:spPr>
      </p:pic>
      <p:sp>
        <p:nvSpPr>
          <p:cNvPr id="12" name="Cím 27"/>
          <p:cNvSpPr/>
          <p:nvPr/>
        </p:nvSpPr>
        <p:spPr>
          <a:xfrm>
            <a:off x="1143000" y="1982520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r>
              <a:rPr lang="hu-HU" sz="2800" b="1" dirty="0" smtClean="0">
                <a:solidFill>
                  <a:schemeClr val="bg1"/>
                </a:solidFill>
              </a:rPr>
              <a:t>Munkamegosztás:</a:t>
            </a:r>
            <a:endParaRPr lang="hu-H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3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AutoShape 2" descr="3 - Logo Mark - Design - Codeberg.org"/>
          <p:cNvSpPr>
            <a:spLocks noChangeAspect="1" noChangeArrowheads="1"/>
          </p:cNvSpPr>
          <p:nvPr/>
        </p:nvSpPr>
        <p:spPr bwMode="auto">
          <a:xfrm>
            <a:off x="155575" y="-852488"/>
            <a:ext cx="1790700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8" name="Cím 9"/>
          <p:cNvSpPr/>
          <p:nvPr/>
        </p:nvSpPr>
        <p:spPr>
          <a:xfrm>
            <a:off x="1143000" y="1982520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Logó(k)</a:t>
            </a:r>
            <a:endParaRPr lang="en-US" sz="2800" b="1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ím 10"/>
          <p:cNvSpPr/>
          <p:nvPr/>
        </p:nvSpPr>
        <p:spPr>
          <a:xfrm>
            <a:off x="1143000" y="5557320"/>
            <a:ext cx="10286280" cy="84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Egyszerűsített favicon: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Látszik, hogy a logó része, kis méretben is felismerhető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ím 11"/>
          <p:cNvSpPr/>
          <p:nvPr/>
        </p:nvSpPr>
        <p:spPr>
          <a:xfrm>
            <a:off x="1143000" y="4114800"/>
            <a:ext cx="10286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Jelentése: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Együttműködés a tudásért</a:t>
            </a:r>
            <a:endParaRPr lang="en-US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ím 12"/>
          <p:cNvSpPr/>
          <p:nvPr/>
        </p:nvSpPr>
        <p:spPr>
          <a:xfrm>
            <a:off x="1143000" y="4800600"/>
            <a:ext cx="102862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Vektorgrafika: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Bármekkora felbontásban elérhető</a:t>
            </a:r>
            <a:endParaRPr lang="en-US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Kép 11"/>
          <p:cNvPicPr/>
          <p:nvPr/>
        </p:nvPicPr>
        <p:blipFill>
          <a:blip r:embed="rId4"/>
          <a:stretch/>
        </p:blipFill>
        <p:spPr>
          <a:xfrm>
            <a:off x="7543800" y="2743200"/>
            <a:ext cx="1213920" cy="914400"/>
          </a:xfrm>
          <a:prstGeom prst="rect">
            <a:avLst/>
          </a:prstGeom>
          <a:ln w="0">
            <a:noFill/>
          </a:ln>
        </p:spPr>
      </p:pic>
      <p:pic>
        <p:nvPicPr>
          <p:cNvPr id="13" name="Kép 12"/>
          <p:cNvPicPr/>
          <p:nvPr/>
        </p:nvPicPr>
        <p:blipFill>
          <a:blip r:embed="rId5"/>
          <a:stretch/>
        </p:blipFill>
        <p:spPr>
          <a:xfrm>
            <a:off x="3346560" y="2513880"/>
            <a:ext cx="3150000" cy="1576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56928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hu-HU" sz="6000" b="1" dirty="0">
                <a:solidFill>
                  <a:schemeClr val="bg1"/>
                </a:solidFill>
              </a:rPr>
              <a:t>TeaChat</a:t>
            </a:r>
            <a:endParaRPr lang="hu-HU" sz="6000" b="1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6416351" y="1825625"/>
            <a:ext cx="493744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6" name="Cím 3"/>
          <p:cNvSpPr/>
          <p:nvPr/>
        </p:nvSpPr>
        <p:spPr>
          <a:xfrm>
            <a:off x="1143000" y="1982520"/>
            <a:ext cx="10286280" cy="531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Adatbázis</a:t>
            </a:r>
            <a:endParaRPr lang="en-US" sz="2800" b="1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ím 5"/>
          <p:cNvSpPr/>
          <p:nvPr/>
        </p:nvSpPr>
        <p:spPr>
          <a:xfrm>
            <a:off x="1143000" y="5257800"/>
            <a:ext cx="5942880" cy="84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Laravel</a:t>
            </a: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u-HU" sz="2800" b="0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Újraírás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SQL parancsból </a:t>
            </a:r>
            <a:r>
              <a:rPr lang="hu-HU" sz="2800" b="0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Laravel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migrációba, </a:t>
            </a:r>
            <a:r>
              <a:rPr lang="hu-HU" sz="2800" b="0" strike="noStrike" spc="-1" dirty="0" err="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Breeze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integráció</a:t>
            </a:r>
            <a:endParaRPr lang="en-US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ím 6"/>
          <p:cNvSpPr/>
          <p:nvPr/>
        </p:nvSpPr>
        <p:spPr>
          <a:xfrm>
            <a:off x="1143000" y="2971800"/>
            <a:ext cx="3656880" cy="685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Design:</a:t>
            </a:r>
            <a:r>
              <a:rPr lang="hu-HU" sz="2800" b="0" strike="noStrike" spc="-1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Osztály alapú</a:t>
            </a:r>
            <a:endParaRPr lang="en-US" sz="2800" b="0" strike="noStrike" spc="-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ím 7"/>
          <p:cNvSpPr/>
          <p:nvPr/>
        </p:nvSpPr>
        <p:spPr>
          <a:xfrm>
            <a:off x="1143000" y="4019760"/>
            <a:ext cx="5714280" cy="748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marL="216000" indent="-216000">
              <a:lnSpc>
                <a:spcPct val="9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hu-HU" sz="2800" b="1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Első verzió:</a:t>
            </a:r>
            <a:r>
              <a:rPr lang="hu-HU" sz="2800" b="0" strike="noStrike" spc="-1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Hiányos, de keret a projectnek</a:t>
            </a:r>
            <a:endParaRPr lang="en-US" sz="2800" b="0" strike="noStrike" spc="-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Kép 9"/>
          <p:cNvPicPr/>
          <p:nvPr/>
        </p:nvPicPr>
        <p:blipFill>
          <a:blip r:embed="rId4"/>
          <a:stretch/>
        </p:blipFill>
        <p:spPr>
          <a:xfrm>
            <a:off x="8229600" y="2057400"/>
            <a:ext cx="3675600" cy="45712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467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654</Words>
  <Application>Microsoft Office PowerPoint</Application>
  <PresentationFormat>Szélesvásznú</PresentationFormat>
  <Paragraphs>259</Paragraphs>
  <Slides>35</Slides>
  <Notes>35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Consolas</vt:lpstr>
      <vt:lpstr>Source Han Sans CN</vt:lpstr>
      <vt:lpstr>Wingdings</vt:lpstr>
      <vt:lpstr>Office-téma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  <vt:lpstr>TeaChat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TeaChat</dc:title>
  <dc:creator>Fekete Máté</dc:creator>
  <cp:lastModifiedBy>Fekete Máté</cp:lastModifiedBy>
  <cp:revision>49</cp:revision>
  <dcterms:created xsi:type="dcterms:W3CDTF">2022-04-17T12:01:06Z</dcterms:created>
  <dcterms:modified xsi:type="dcterms:W3CDTF">2022-05-01T20:34:21Z</dcterms:modified>
</cp:coreProperties>
</file>